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Encode Sans ExtraLight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Encode Sans"/>
      <p:regular r:id="rId32"/>
      <p:bold r:id="rId33"/>
    </p:embeddedFont>
    <p:embeddedFont>
      <p:font typeface="Encode Sans SemiBold"/>
      <p:regular r:id="rId34"/>
      <p:bold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Encode Sans Medium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Neemias Borg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ncodeSansMedium-regular.fntdata"/><Relationship Id="rId20" Type="http://schemas.openxmlformats.org/officeDocument/2006/relationships/slide" Target="slides/slide15.xml"/><Relationship Id="rId41" Type="http://schemas.openxmlformats.org/officeDocument/2006/relationships/font" Target="fonts/EncodeSansMedium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ncodeSansExtraLight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font" Target="fonts/EncodeSansExtra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EncodeSans-bold.fntdata"/><Relationship Id="rId10" Type="http://schemas.openxmlformats.org/officeDocument/2006/relationships/slide" Target="slides/slide5.xml"/><Relationship Id="rId32" Type="http://schemas.openxmlformats.org/officeDocument/2006/relationships/font" Target="fonts/EncodeSans-regular.fntdata"/><Relationship Id="rId13" Type="http://schemas.openxmlformats.org/officeDocument/2006/relationships/slide" Target="slides/slide8.xml"/><Relationship Id="rId35" Type="http://schemas.openxmlformats.org/officeDocument/2006/relationships/font" Target="fonts/EncodeSansSemiBold-bold.fntdata"/><Relationship Id="rId12" Type="http://schemas.openxmlformats.org/officeDocument/2006/relationships/slide" Target="slides/slide7.xml"/><Relationship Id="rId34" Type="http://schemas.openxmlformats.org/officeDocument/2006/relationships/font" Target="fonts/EncodeSans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8-12T13:36:39.104">
    <p:pos x="441" y="685"/>
    <p:text>A partir daqui vamos apresentar cada uma e colocar prós e contras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f7519e978_1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f7519e978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1a3319c3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1a3319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1a8de5e4b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1a8de5e4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8de5e4b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8de5e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f7519e978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f7519e97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f7519e978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f7519e97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1a3319c31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1a3319c3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1a8de5e4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1a8de5e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1a8de5e4b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1a8de5e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3319c31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3319c3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f7519e978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f7519e9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f7519e978_1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f7519e97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61af0e71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61af0e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7689b657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7689b65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1a197cff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1a197cf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061af0e71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061af0e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1a3319c31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1a3319c3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C5C9C">
            <a:alpha val="88240"/>
          </a:srgb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0C5C9C">
              <a:alpha val="8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0C5C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0C5C9C">
            <a:alpha val="88240"/>
          </a:srgbClr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044100"/>
            <a:ext cx="9144000" cy="10992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4022400" y="4044100"/>
            <a:ext cx="1099200" cy="10992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>
            <a:off x="3527100" y="2474305"/>
            <a:ext cx="2089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FFF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0C5C9C">
              <a:alpha val="8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cap="flat" cmpd="sng" w="19050">
            <a:solidFill>
              <a:srgbClr val="0C5C9C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626775" y="1036200"/>
            <a:ext cx="6335400" cy="30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▪"/>
              <a:defRPr i="1" sz="3000">
                <a:solidFill>
                  <a:srgbClr val="000000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▫"/>
              <a:defRPr i="1" sz="3000">
                <a:solidFill>
                  <a:srgbClr val="000000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▫"/>
              <a:defRPr i="1" sz="3000">
                <a:solidFill>
                  <a:srgbClr val="000000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▫"/>
              <a:defRPr i="1" sz="3000">
                <a:solidFill>
                  <a:srgbClr val="000000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▫"/>
              <a:defRPr i="1" sz="3000">
                <a:solidFill>
                  <a:srgbClr val="000000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▫"/>
              <a:defRPr i="1" sz="3000">
                <a:solidFill>
                  <a:srgbClr val="000000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▫"/>
              <a:defRPr i="1" sz="3000">
                <a:solidFill>
                  <a:srgbClr val="000000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▫"/>
              <a:defRPr i="1" sz="3000">
                <a:solidFill>
                  <a:srgbClr val="000000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▫"/>
              <a:defRPr i="1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593400" y="8451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rgbClr val="0C5C9C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b="1" sz="6800">
              <a:solidFill>
                <a:srgbClr val="0C5C9C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4023300" y="459370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9" name="Google Shape;29;p5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cap="flat" cmpd="sng" w="19050">
              <a:solidFill>
                <a:srgbClr val="BA3B2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30" name="Google Shape;30;p5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0C5C9C">
                <a:alpha val="8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0C5C9C">
                <a:alpha val="8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" name="Google Shape;32;p5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cap="flat" cmpd="sng" w="19050">
              <a:solidFill>
                <a:srgbClr val="F55C2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" name="Google Shape;33;p5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17975" y="910975"/>
            <a:ext cx="74970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▪"/>
              <a:defRPr>
                <a:solidFill>
                  <a:srgbClr val="000000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hort + 1 column + image">
  <p:cSld name="TITLE_AND_BODY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5525" y="887200"/>
            <a:ext cx="9155050" cy="42561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4312200" cy="0"/>
            </a:xfrm>
            <a:prstGeom prst="straightConnector1">
              <a:avLst/>
            </a:prstGeom>
            <a:noFill/>
            <a:ln cap="flat" cmpd="sng" w="19050">
              <a:solidFill>
                <a:srgbClr val="0C5C9C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0C5C9C">
                <a:alpha val="8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0C5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cap="flat" cmpd="sng" w="19050">
              <a:solidFill>
                <a:srgbClr val="0C5C9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87775" y="262475"/>
            <a:ext cx="37404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645375" y="887200"/>
            <a:ext cx="37404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▪"/>
              <a:defRPr>
                <a:solidFill>
                  <a:srgbClr val="000000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▫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000550" y="4593900"/>
            <a:ext cx="11895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cap="flat" cmpd="sng" w="19050">
              <a:solidFill>
                <a:srgbClr val="0C5C9C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0C5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cap="flat" cmpd="sng" w="19050">
              <a:solidFill>
                <a:srgbClr val="0C5C9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549600" y="337600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  <a:defRPr sz="2000">
                <a:solidFill>
                  <a:srgbClr val="000000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407604" y="1200150"/>
            <a:ext cx="3639000" cy="31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  <a:defRPr sz="2000">
                <a:solidFill>
                  <a:srgbClr val="000000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▫"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cap="flat" cmpd="sng" w="19050">
              <a:solidFill>
                <a:srgbClr val="0C5C9C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0C5C9C">
                <a:alpha val="8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0C5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cap="flat" cmpd="sng" w="19050">
              <a:solidFill>
                <a:srgbClr val="27272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 flipH="1" rot="10800000">
            <a:off x="549600" y="333175"/>
            <a:ext cx="6601800" cy="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" type="body"/>
          </p:nvPr>
        </p:nvSpPr>
        <p:spPr>
          <a:xfrm>
            <a:off x="549600" y="1200150"/>
            <a:ext cx="24165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 sz="1800">
                <a:solidFill>
                  <a:srgbClr val="000000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2" type="body"/>
          </p:nvPr>
        </p:nvSpPr>
        <p:spPr>
          <a:xfrm>
            <a:off x="3287675" y="1200150"/>
            <a:ext cx="24165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 sz="1800">
                <a:solidFill>
                  <a:srgbClr val="000000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3" type="body"/>
          </p:nvPr>
        </p:nvSpPr>
        <p:spPr>
          <a:xfrm>
            <a:off x="5630099" y="1200150"/>
            <a:ext cx="24165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 sz="1800">
                <a:solidFill>
                  <a:srgbClr val="000000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▫"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046600" y="459370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cap="flat" cmpd="sng" w="19050">
              <a:solidFill>
                <a:srgbClr val="0C5C9C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  <p:sp>
          <p:nvSpPr>
            <p:cNvPr id="73" name="Google Shape;73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0C5C9C">
                <a:alpha val="8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0C5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" name="Google Shape;75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cap="flat" cmpd="sng" w="19050">
              <a:solidFill>
                <a:srgbClr val="0C5C9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6" name="Google Shape;76;p9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 txBox="1"/>
          <p:nvPr>
            <p:ph type="title"/>
          </p:nvPr>
        </p:nvSpPr>
        <p:spPr>
          <a:xfrm>
            <a:off x="685575" y="337600"/>
            <a:ext cx="74970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457200" y="0"/>
            <a:ext cx="8229600" cy="8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" name="Google Shape;85;p10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27272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b="1" sz="180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b="1" sz="1300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ENERGIAS ALTERNATIVAS</a:t>
            </a:r>
            <a:endParaRPr sz="4800"/>
          </a:p>
        </p:txBody>
      </p:sp>
      <p:sp>
        <p:nvSpPr>
          <p:cNvPr id="101" name="Google Shape;101;p13"/>
          <p:cNvSpPr txBox="1"/>
          <p:nvPr>
            <p:ph idx="1" type="subTitle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Fabricio Kita                              </a:t>
            </a:r>
            <a:r>
              <a:rPr lang="en">
                <a:solidFill>
                  <a:srgbClr val="FFFFFF"/>
                </a:solidFill>
              </a:rPr>
              <a:t>Professora: Paula </a:t>
            </a:r>
            <a:r>
              <a:rPr lang="en">
                <a:solidFill>
                  <a:srgbClr val="FFFFFF"/>
                </a:solidFill>
              </a:rPr>
              <a:t>                                                      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Jhonley Carriel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Neemias Borges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645375" y="887200"/>
            <a:ext cx="37404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▪"/>
            </a:pPr>
            <a:r>
              <a:rPr b="1" lang="en" sz="1800">
                <a:solidFill>
                  <a:schemeClr val="dk1"/>
                </a:solidFill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Não libera gases</a:t>
            </a:r>
            <a:endParaRPr b="1" sz="1800">
              <a:solidFill>
                <a:schemeClr val="dk1"/>
              </a:solidFill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▪"/>
            </a:pPr>
            <a:r>
              <a:rPr b="1" lang="en" sz="1800">
                <a:solidFill>
                  <a:schemeClr val="dk1"/>
                </a:solidFill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Alta produção de energia</a:t>
            </a:r>
            <a:endParaRPr b="1" sz="1800">
              <a:solidFill>
                <a:schemeClr val="dk1"/>
              </a:solidFill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▪"/>
            </a:pPr>
            <a:r>
              <a:rPr b="1" lang="en" sz="1800">
                <a:solidFill>
                  <a:schemeClr val="dk1"/>
                </a:solidFill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Exigência de pequena área para construção da usina;</a:t>
            </a:r>
            <a:endParaRPr b="1" sz="1800">
              <a:solidFill>
                <a:schemeClr val="dk1"/>
              </a:solidFill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▪"/>
            </a:pPr>
            <a:r>
              <a:rPr b="1" lang="en" sz="1800">
                <a:solidFill>
                  <a:schemeClr val="dk1"/>
                </a:solidFill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Grande disponibilidade do combustível</a:t>
            </a:r>
            <a:endParaRPr b="1" sz="1800">
              <a:solidFill>
                <a:schemeClr val="dk1"/>
              </a:solidFill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▪"/>
            </a:pPr>
            <a:r>
              <a:rPr b="1" lang="en" sz="1800">
                <a:solidFill>
                  <a:schemeClr val="dk1"/>
                </a:solidFill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Independência de fatores climáticos (ventos; chuvas)</a:t>
            </a:r>
            <a:endParaRPr b="1" sz="1800">
              <a:solidFill>
                <a:schemeClr val="dk1"/>
              </a:solidFill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▪"/>
            </a:pPr>
            <a:r>
              <a:rPr b="1" lang="en" sz="1800">
                <a:solidFill>
                  <a:schemeClr val="dk1"/>
                </a:solidFill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Mais cara, quando comparada a outras formas;</a:t>
            </a:r>
            <a:endParaRPr b="1" sz="1800">
              <a:solidFill>
                <a:schemeClr val="dk1"/>
              </a:solidFill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▪"/>
            </a:pPr>
            <a:r>
              <a:rPr b="1" lang="en" sz="1800">
                <a:solidFill>
                  <a:schemeClr val="dk1"/>
                </a:solidFill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Risco de acidentes nucleares;</a:t>
            </a:r>
            <a:endParaRPr b="1" sz="1800">
              <a:solidFill>
                <a:schemeClr val="dk1"/>
              </a:solidFill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000550" y="4593900"/>
            <a:ext cx="11895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487775" y="262475"/>
            <a:ext cx="37404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Nuclear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075" y="887200"/>
            <a:ext cx="3507038" cy="31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87775" y="262475"/>
            <a:ext cx="37404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645375" y="887200"/>
            <a:ext cx="37404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000550" y="4593900"/>
            <a:ext cx="11895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350"/>
            <a:ext cx="8964551" cy="41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-51250" y="876150"/>
            <a:ext cx="44421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000550" y="4593900"/>
            <a:ext cx="11895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645375" y="85900"/>
            <a:ext cx="31785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Nuclear</a:t>
            </a:r>
            <a:endParaRPr b="1" sz="3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00"/>
            <a:ext cx="7367025" cy="450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487775" y="262475"/>
            <a:ext cx="37404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NO BRASIL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000550" y="4593900"/>
            <a:ext cx="11895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549600" y="1231025"/>
            <a:ext cx="37404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O grande número de variáveis envolvido no planejamento energético requer a existência de políticas energéticas complexas. A importância dessas políticas é crescente, visto que o setor energético depende de investimentos privados. Portanto, o papel do governo cada vez mais se restringe ao gerenciamento da expansão, cabendo-lhe a tarefa de definir políticas de interesse da sociedade que nem sempre estariam entre as prioridades do setor privado.</a:t>
            </a:r>
            <a:endParaRPr sz="14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075" y="-102600"/>
            <a:ext cx="4710925" cy="45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4409988" y="4305200"/>
            <a:ext cx="4757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Encode Sans"/>
                <a:ea typeface="Encode Sans"/>
                <a:cs typeface="Encode Sans"/>
                <a:sym typeface="Encode Sans"/>
              </a:rPr>
              <a:t>Figura 1 - Mapa de geração de energia, Atlas do Brasil, Hervé Théry e Neli Aparecida de Mello-Théry</a:t>
            </a:r>
            <a:endParaRPr b="1" sz="700"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990050" y="261925"/>
            <a:ext cx="66018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MÉTODOS NO BRASIL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549600" y="1200150"/>
            <a:ext cx="24165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Usinas Hidrelétricas</a:t>
            </a:r>
            <a:endParaRPr/>
          </a:p>
        </p:txBody>
      </p:sp>
      <p:sp>
        <p:nvSpPr>
          <p:cNvPr id="210" name="Google Shape;210;p26"/>
          <p:cNvSpPr txBox="1"/>
          <p:nvPr>
            <p:ph idx="2" type="body"/>
          </p:nvPr>
        </p:nvSpPr>
        <p:spPr>
          <a:xfrm>
            <a:off x="3287675" y="1200150"/>
            <a:ext cx="24165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Usinas </a:t>
            </a:r>
            <a:r>
              <a:rPr lang="en"/>
              <a:t>Eólicas</a:t>
            </a:r>
            <a:r>
              <a:rPr lang="en"/>
              <a:t> e solares</a:t>
            </a:r>
            <a:endParaRPr/>
          </a:p>
        </p:txBody>
      </p:sp>
      <p:sp>
        <p:nvSpPr>
          <p:cNvPr id="211" name="Google Shape;211;p26"/>
          <p:cNvSpPr txBox="1"/>
          <p:nvPr>
            <p:ph idx="3" type="body"/>
          </p:nvPr>
        </p:nvSpPr>
        <p:spPr>
          <a:xfrm>
            <a:off x="5630099" y="1200150"/>
            <a:ext cx="24165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Carvão e Nuclear</a:t>
            </a:r>
            <a:endParaRPr/>
          </a:p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046600" y="459370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50" y="1728225"/>
            <a:ext cx="2768026" cy="24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362" y="1728225"/>
            <a:ext cx="2768026" cy="24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575" y="1717550"/>
            <a:ext cx="3076699" cy="2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487775" y="262475"/>
            <a:ext cx="37404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MÉTODOS </a:t>
            </a:r>
            <a:r>
              <a:rPr lang="en" sz="2400">
                <a:solidFill>
                  <a:srgbClr val="000000"/>
                </a:solidFill>
              </a:rPr>
              <a:t>NO BRASIL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000550" y="4593900"/>
            <a:ext cx="11895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549600" y="1231025"/>
            <a:ext cx="3740400" cy="3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Devido a grande quantidade de rios as hidrelétricas domina toda a extensão territorial do país, mas devemos nos questionar até que ponto o uso dos métodos atuais para a construção de uma hidrelétrica se tornam justificáveis, como podemos ver toda a polêmica envolvendo a usina de Belo Monte</a:t>
            </a:r>
            <a:endParaRPr sz="180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554" y="483100"/>
            <a:ext cx="3425347" cy="36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210175" y="961525"/>
            <a:ext cx="78366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Começou a ser discutida em meados dos anos 70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Diversas reviravoltas rodeiam a usina nas </a:t>
            </a:r>
            <a:r>
              <a:rPr lang="en" sz="1700"/>
              <a:t>últimas</a:t>
            </a:r>
            <a:r>
              <a:rPr lang="en" sz="1700"/>
              <a:t> três </a:t>
            </a:r>
            <a:r>
              <a:rPr lang="en" sz="1700"/>
              <a:t>décadas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/>
              <a:t>1989: O governo aprova o projeto e ocorre um protesto em Altamira organizado pelos indígenas caiapós 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/>
              <a:t>1994: O projeto é remodelado para agradar investidores estrangeiros e ambientalistas (diminuição do tamanho do reservatório indo de 1.225 KM² para 400 KM²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/>
              <a:t>2001: Ministério da ciência anuncia um plano que inclui a construção de 15 Usinas (incluindo Belo Monte), que no final foi suspendido pelo ministério público por licitação irregular .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046600" y="459370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584800" y="146200"/>
            <a:ext cx="7461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ncode Sans SemiBold"/>
                <a:ea typeface="Encode Sans SemiBold"/>
                <a:cs typeface="Encode Sans SemiBold"/>
                <a:sym typeface="Encode Sans SemiBold"/>
              </a:rPr>
              <a:t>Para Pensar (Belo Monte)</a:t>
            </a:r>
            <a:endParaRPr sz="24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210175" y="961525"/>
            <a:ext cx="78366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700"/>
              <a:t>2007: Governo federal inclui Belo monte no PAC e busca derrubar na justiça todos os impedimentos  para o licenciamento da obra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2010: Governo consegue a licença ambiental para a usina e </a:t>
            </a:r>
            <a:r>
              <a:rPr lang="en" sz="1700"/>
              <a:t>concede a construção para a empresa Norte Energia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2011 - O presidente do Ibama, Abelardo Bayma, demite-se em protesto à liberação da licença definitiva do projeto. As obras são iniciadas.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>
            <p:ph idx="12" type="sldNum"/>
          </p:nvPr>
        </p:nvSpPr>
        <p:spPr>
          <a:xfrm>
            <a:off x="8046600" y="459370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584800" y="146200"/>
            <a:ext cx="74619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ncode Sans SemiBold"/>
                <a:ea typeface="Encode Sans SemiBold"/>
                <a:cs typeface="Encode Sans SemiBold"/>
                <a:sym typeface="Encode Sans SemiBold"/>
              </a:rPr>
              <a:t>Para Pensar (Belo Monte)</a:t>
            </a:r>
            <a:endParaRPr sz="24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549600" y="361375"/>
            <a:ext cx="6601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272775" y="1031400"/>
            <a:ext cx="4366200" cy="30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Corrupção envolvida na construção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Desvio do rio forçou ribeirinhos a se </a:t>
            </a:r>
            <a:r>
              <a:rPr lang="en"/>
              <a:t>mudarem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Muitos programas que tinham a função de melhorar as vidas afetadas pela construção, não foram acabados ou não foram bem executados.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Afetou também poços artesianos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idx="12" type="sldNum"/>
          </p:nvPr>
        </p:nvSpPr>
        <p:spPr>
          <a:xfrm>
            <a:off x="8046600" y="459370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0" y="124950"/>
            <a:ext cx="7951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Impactos ambientais e sociais</a:t>
            </a:r>
            <a:endParaRPr sz="2400">
              <a:solidFill>
                <a:schemeClr val="dk1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150" y="1031400"/>
            <a:ext cx="4489999" cy="29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292400" y="279100"/>
            <a:ext cx="85857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ncode Sans SemiBold"/>
                <a:ea typeface="Encode Sans SemiBold"/>
                <a:cs typeface="Encode Sans SemiBold"/>
                <a:sym typeface="Encode Sans SemiBold"/>
              </a:rPr>
              <a:t>Referencias Bibliograficas</a:t>
            </a:r>
            <a:endParaRPr sz="24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SILVA, Rodrigo Guerreiro e. </a:t>
            </a: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GERAÇÃO DE ENERGIA MAREMOTRIZ E SUAS OPORTUNIDADES NO BRASIL.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2012. Disponível em: &lt;http://sistemas.ib.unicamp.br/be310/nova/index.php/be310/article/viewFile/337/265&gt;. Acesso em: 28 ago. 2019.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FIGUEIREDO, Pedro José Diniz de. </a:t>
            </a: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Geração de Energia Nuclear no Brasil: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Lançamento do Caderno de Energia Nuclear - FGV. 2016. Disponível em: &lt;https://fgvenergia.fgv.br/sites/fgvenergia.fgv.br/files/arquivos/6_-_pedro_figueiredo_fgv_27-04-2016.pdf&gt;. Acesso em: 28 ago. 2019.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TUNDISI, JosÉ Galizia. </a:t>
            </a: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Exploração do potencial hidrelétrico da Amazônia. 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2007. Disponível em: &lt;http://www.scielo.br/pdf/%0D/ea/v21n59/a08v2159.pdf&gt;. Acesso em: 28 ago. 2019.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457200" y="0"/>
            <a:ext cx="8229600" cy="8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800">
                <a:latin typeface="Encode Sans"/>
                <a:ea typeface="Encode Sans"/>
                <a:cs typeface="Encode Sans"/>
                <a:sym typeface="Encode Sans"/>
              </a:rPr>
              <a:t>SUMARIO</a:t>
            </a:r>
            <a:endParaRPr b="1" sz="18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634400" y="1071750"/>
            <a:ext cx="45843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ncode Sans Medium"/>
              <a:buChar char="●"/>
            </a:pP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O Q</a:t>
            </a: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ue é?</a:t>
            </a:r>
            <a:endParaRPr sz="2400">
              <a:solidFill>
                <a:srgbClr val="FFFFFF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ncode Sans Medium"/>
              <a:buChar char="●"/>
            </a:pP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</a:t>
            </a: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étodos</a:t>
            </a:r>
            <a:endParaRPr sz="2400">
              <a:solidFill>
                <a:srgbClr val="FFFFFF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ncode Sans Medium"/>
              <a:buChar char="○"/>
            </a:pP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eólica</a:t>
            </a:r>
            <a:endParaRPr sz="2400">
              <a:solidFill>
                <a:srgbClr val="FFFFFF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ncode Sans Medium"/>
              <a:buChar char="○"/>
            </a:pP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Solar</a:t>
            </a:r>
            <a:endParaRPr sz="2400">
              <a:solidFill>
                <a:srgbClr val="FFFFFF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ncode Sans Medium"/>
              <a:buChar char="○"/>
            </a:pP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Nuclear</a:t>
            </a:r>
            <a:endParaRPr sz="2400">
              <a:solidFill>
                <a:srgbClr val="FFFFFF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4338725" y="799500"/>
            <a:ext cx="45843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ncode Sans Medium"/>
              <a:buChar char="●"/>
            </a:pP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B</a:t>
            </a: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iomassa	</a:t>
            </a:r>
            <a:endParaRPr sz="2400">
              <a:solidFill>
                <a:srgbClr val="FFFFFF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ncode Sans Medium"/>
              <a:buChar char="●"/>
            </a:pP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Energia maremotriz</a:t>
            </a:r>
            <a:endParaRPr sz="2400">
              <a:solidFill>
                <a:srgbClr val="FFFFFF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ncode Sans Medium"/>
              <a:buChar char="●"/>
            </a:pP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Quadro atual</a:t>
            </a:r>
            <a:endParaRPr sz="2400">
              <a:solidFill>
                <a:srgbClr val="FFFFFF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Encode Sans Medium"/>
              <a:buChar char="○"/>
            </a:pPr>
            <a:r>
              <a:rPr lang="en" sz="24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Previsões para o Brasil </a:t>
            </a:r>
            <a:endParaRPr sz="2400">
              <a:solidFill>
                <a:srgbClr val="FFFFFF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2"/>
          <p:cNvSpPr txBox="1"/>
          <p:nvPr>
            <p:ph idx="4294967295" type="ctrTitle"/>
          </p:nvPr>
        </p:nvSpPr>
        <p:spPr>
          <a:xfrm>
            <a:off x="762000" y="440350"/>
            <a:ext cx="437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00000"/>
                </a:solidFill>
              </a:rPr>
              <a:t>OBRIGADO!</a:t>
            </a:r>
            <a:endParaRPr sz="5500">
              <a:solidFill>
                <a:srgbClr val="000000"/>
              </a:solidFill>
            </a:endParaRPr>
          </a:p>
        </p:txBody>
      </p:sp>
      <p:sp>
        <p:nvSpPr>
          <p:cNvPr id="259" name="Google Shape;259;p32"/>
          <p:cNvSpPr txBox="1"/>
          <p:nvPr>
            <p:ph idx="4294967295" type="subTitle"/>
          </p:nvPr>
        </p:nvSpPr>
        <p:spPr>
          <a:xfrm>
            <a:off x="762000" y="1639975"/>
            <a:ext cx="4373700" cy="31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▪"/>
            </a:pPr>
            <a:r>
              <a:rPr lang="en">
                <a:solidFill>
                  <a:srgbClr val="000000"/>
                </a:solidFill>
              </a:rPr>
              <a:t>Alguma pergunta?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60" name="Google Shape;260;p32"/>
          <p:cNvGrpSpPr/>
          <p:nvPr/>
        </p:nvGrpSpPr>
        <p:grpSpPr>
          <a:xfrm>
            <a:off x="5397193" y="1023197"/>
            <a:ext cx="2668517" cy="2466838"/>
            <a:chOff x="5975075" y="2327500"/>
            <a:chExt cx="420100" cy="388350"/>
          </a:xfrm>
        </p:grpSpPr>
        <p:sp>
          <p:nvSpPr>
            <p:cNvPr id="261" name="Google Shape;261;p3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4F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F4F5C"/>
                </a:solidFill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4F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F4F5C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idx="4294967295" type="ctrTitle"/>
          </p:nvPr>
        </p:nvSpPr>
        <p:spPr>
          <a:xfrm>
            <a:off x="762000" y="440350"/>
            <a:ext cx="437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O QUE É?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115" name="Google Shape;115;p15"/>
          <p:cNvSpPr txBox="1"/>
          <p:nvPr>
            <p:ph idx="4294967295" type="subTitle"/>
          </p:nvPr>
        </p:nvSpPr>
        <p:spPr>
          <a:xfrm>
            <a:off x="762000" y="1507100"/>
            <a:ext cx="4373700" cy="31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Encode Sans"/>
                <a:ea typeface="Encode Sans"/>
                <a:cs typeface="Encode Sans"/>
                <a:sym typeface="Encode Sans"/>
              </a:rPr>
              <a:t>A energia alternativa é a energia derivada de fontes sem as consequências indesejáveis inerentes à utilização de combustíveis fósseis, particularmente as emissões de dióxido de carbono (gás com efeito estufa – um fator importante no aquecimento global)</a:t>
            </a:r>
            <a:endParaRPr sz="2000">
              <a:solidFill>
                <a:srgbClr val="0000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just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29770" t="0"/>
          <a:stretch/>
        </p:blipFill>
        <p:spPr>
          <a:xfrm flipH="1">
            <a:off x="5782900" y="0"/>
            <a:ext cx="3361099" cy="45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457200" y="201675"/>
            <a:ext cx="8229600" cy="8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3000">
                <a:latin typeface="Encode Sans"/>
                <a:ea typeface="Encode Sans"/>
                <a:cs typeface="Encode Sans"/>
                <a:sym typeface="Encode Sans"/>
              </a:rPr>
              <a:t>MÉTODOS</a:t>
            </a:r>
            <a:endParaRPr b="1" sz="30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700825" y="1088775"/>
            <a:ext cx="74586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968075" y="955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○"/>
            </a:pPr>
            <a:r>
              <a:rPr lang="en" sz="2600">
                <a:solidFill>
                  <a:srgbClr val="FFFFFF"/>
                </a:solidFill>
              </a:rPr>
              <a:t>Hidroelétrica</a:t>
            </a:r>
            <a:endParaRPr sz="2600">
              <a:solidFill>
                <a:srgbClr val="FFFFFF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○"/>
            </a:pPr>
            <a:r>
              <a:rPr lang="en" sz="2600">
                <a:solidFill>
                  <a:srgbClr val="FFFFFF"/>
                </a:solidFill>
              </a:rPr>
              <a:t>N</a:t>
            </a:r>
            <a:r>
              <a:rPr lang="en" sz="2600">
                <a:solidFill>
                  <a:srgbClr val="FFFFFF"/>
                </a:solidFill>
              </a:rPr>
              <a:t>uclear</a:t>
            </a:r>
            <a:endParaRPr sz="2600">
              <a:solidFill>
                <a:srgbClr val="FFFFFF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○"/>
            </a:pPr>
            <a:r>
              <a:rPr lang="en" sz="2600">
                <a:solidFill>
                  <a:srgbClr val="FFFFFF"/>
                </a:solidFill>
              </a:rPr>
              <a:t>Éolica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4422100" y="955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○"/>
            </a:pPr>
            <a:r>
              <a:rPr lang="en" sz="2600">
                <a:solidFill>
                  <a:srgbClr val="FFFFFF"/>
                </a:solidFill>
              </a:rPr>
              <a:t>Solar</a:t>
            </a:r>
            <a:endParaRPr sz="2600">
              <a:solidFill>
                <a:srgbClr val="FFFFFF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○"/>
            </a:pPr>
            <a:r>
              <a:rPr lang="en" sz="2600">
                <a:solidFill>
                  <a:srgbClr val="FFFFFF"/>
                </a:solidFill>
              </a:rPr>
              <a:t>Biomassa</a:t>
            </a:r>
            <a:endParaRPr sz="2600">
              <a:solidFill>
                <a:srgbClr val="FFFFFF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○"/>
            </a:pPr>
            <a:r>
              <a:rPr lang="en" sz="2600">
                <a:solidFill>
                  <a:srgbClr val="FFFFFF"/>
                </a:solidFill>
              </a:rPr>
              <a:t>Energia maremotriz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645375" y="940925"/>
            <a:ext cx="37404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Utilização do movimento de rios (força hidráulica) para a  geração de energia.</a:t>
            </a:r>
            <a:endParaRPr b="1" sz="1800"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Não emite gases </a:t>
            </a:r>
            <a:endParaRPr b="1" sz="1800"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Abundância da água não é condição suficiente para gerar energia hidrelétrica.</a:t>
            </a:r>
            <a:endParaRPr b="1" sz="1800"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quando chove pouco não é possivel gerar enegia</a:t>
            </a:r>
            <a:endParaRPr b="1" sz="1800"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solidFill>
                  <a:schemeClr val="dk1"/>
                </a:solidFill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é necessário modificar o ambiente</a:t>
            </a:r>
            <a:endParaRPr b="1" sz="1800">
              <a:solidFill>
                <a:schemeClr val="dk1"/>
              </a:solidFill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000550" y="4593900"/>
            <a:ext cx="11895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493725" y="262600"/>
            <a:ext cx="4043700" cy="62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○"/>
            </a:pPr>
            <a:r>
              <a:t/>
            </a:r>
            <a:endParaRPr b="0"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○"/>
            </a:pPr>
            <a:r>
              <a:rPr lang="en" sz="3600">
                <a:solidFill>
                  <a:srgbClr val="000000"/>
                </a:solidFill>
              </a:rPr>
              <a:t>Hidroelétrica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475" y="1161086"/>
            <a:ext cx="2315200" cy="14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380" y="1066324"/>
            <a:ext cx="2160394" cy="16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073" y="2830112"/>
            <a:ext cx="3222177" cy="16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645375" y="887200"/>
            <a:ext cx="37404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Geração energia que utiliza a força dos ventos</a:t>
            </a:r>
            <a:endParaRPr b="1" sz="1800"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Custo baixo</a:t>
            </a:r>
            <a:endParaRPr b="1" sz="1800"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Não emite gases poluentes nem gera resíduos</a:t>
            </a:r>
            <a:endParaRPr b="1" sz="1800"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Para construir um parque eólico é necessário modificar o ambiente</a:t>
            </a:r>
            <a:endParaRPr b="1" sz="1800"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Aves frequentemente batem nas pás </a:t>
            </a:r>
            <a:endParaRPr b="1" sz="1800"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000550" y="4593900"/>
            <a:ext cx="11895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8"/>
          <p:cNvSpPr txBox="1"/>
          <p:nvPr>
            <p:ph type="title"/>
          </p:nvPr>
        </p:nvSpPr>
        <p:spPr>
          <a:xfrm>
            <a:off x="487775" y="262475"/>
            <a:ext cx="37404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Éolica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750" y="1923600"/>
            <a:ext cx="1739625" cy="21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775" y="2906300"/>
            <a:ext cx="2329525" cy="1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450" y="887200"/>
            <a:ext cx="2492625" cy="165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645375" y="887200"/>
            <a:ext cx="37404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Energia que provém do calor e da luz solar</a:t>
            </a:r>
            <a:endParaRPr b="1" sz="1800"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Diminuição do valor da conta de luz</a:t>
            </a:r>
            <a:endParaRPr b="1" sz="1650">
              <a:solidFill>
                <a:schemeClr val="dk1"/>
              </a:solidFill>
              <a:highlight>
                <a:srgbClr val="00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Valorização do imóvel</a:t>
            </a:r>
            <a:endParaRPr b="1" sz="1800"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Custa no mínimo R$ 4.663,00</a:t>
            </a:r>
            <a:endParaRPr b="1" sz="1800"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Não é possível armazenar toda energia gerada</a:t>
            </a:r>
            <a:endParaRPr b="1" sz="1800"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Gera muito pouca energia a noite</a:t>
            </a:r>
            <a:endParaRPr b="1" sz="1800"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8000550" y="4593900"/>
            <a:ext cx="11895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487775" y="262475"/>
            <a:ext cx="37404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Solar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25" y="887188"/>
            <a:ext cx="4453425" cy="31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645375" y="887200"/>
            <a:ext cx="37404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Geração de energia através de decomposição de matérias orgânicas (esterco, restos de alimentos, resíduos agrícolas entre outros).</a:t>
            </a:r>
            <a:endParaRPr b="1" sz="1800"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A não emissão de dióxido de enxofre</a:t>
            </a:r>
            <a:endParaRPr b="1" sz="1800"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Falta de </a:t>
            </a:r>
            <a:r>
              <a:rPr b="1" lang="en" sz="1800"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incentivo</a:t>
            </a:r>
            <a:r>
              <a:rPr b="1" lang="en" sz="1800"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 do governo</a:t>
            </a:r>
            <a:endParaRPr b="1" sz="1800"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Depende do bagaço de cana </a:t>
            </a:r>
            <a:endParaRPr b="1" sz="1800"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000550" y="4593900"/>
            <a:ext cx="11895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487775" y="262475"/>
            <a:ext cx="37404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Biomassa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750" y="887200"/>
            <a:ext cx="3964125" cy="31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645375" y="887200"/>
            <a:ext cx="37404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solidFill>
                  <a:srgbClr val="464646"/>
                </a:solidFill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Trata-se de uma fonte de energia renovável e limpa;</a:t>
            </a:r>
            <a:r>
              <a:rPr b="1" lang="en" sz="1800">
                <a:solidFill>
                  <a:schemeClr val="dk1"/>
                </a:solidFill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sz="1800">
              <a:solidFill>
                <a:schemeClr val="dk1"/>
              </a:solidFill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solidFill>
                  <a:srgbClr val="464646"/>
                </a:solidFill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Os riscos ao meio ambiente são mínimos;</a:t>
            </a:r>
            <a:r>
              <a:rPr b="1" lang="en" sz="1800">
                <a:solidFill>
                  <a:schemeClr val="dk1"/>
                </a:solidFill>
                <a:highlight>
                  <a:srgbClr val="00FF00"/>
                </a:highlight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sz="1800">
              <a:solidFill>
                <a:srgbClr val="464646"/>
              </a:solidFill>
              <a:highlight>
                <a:srgbClr val="00FF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solidFill>
                  <a:srgbClr val="464646"/>
                </a:solidFill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A geração de energia das marés depende do vento e das condições do mar</a:t>
            </a:r>
            <a:endParaRPr b="1" sz="1800">
              <a:solidFill>
                <a:srgbClr val="464646"/>
              </a:solidFill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▪"/>
            </a:pPr>
            <a:r>
              <a:rPr b="1" lang="en" sz="1800">
                <a:solidFill>
                  <a:srgbClr val="464646"/>
                </a:solidFill>
                <a:highlight>
                  <a:srgbClr val="FF0000"/>
                </a:highlight>
                <a:latin typeface="Encode Sans"/>
                <a:ea typeface="Encode Sans"/>
                <a:cs typeface="Encode Sans"/>
                <a:sym typeface="Encode Sans"/>
              </a:rPr>
              <a:t>Só é possível instalar centrais de captação de energia das marés em locais que atendam 100% das exigências</a:t>
            </a:r>
            <a:endParaRPr b="1" sz="1800">
              <a:solidFill>
                <a:srgbClr val="464646"/>
              </a:solidFill>
              <a:highlight>
                <a:srgbClr val="FF0000"/>
              </a:highlight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000550" y="4593900"/>
            <a:ext cx="1189500" cy="5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487775" y="262475"/>
            <a:ext cx="37404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Maremotriz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850" y="887200"/>
            <a:ext cx="3831449" cy="21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